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44"/>
  </p:notesMasterIdLst>
  <p:handoutMasterIdLst>
    <p:handoutMasterId r:id="rId45"/>
  </p:handoutMasterIdLst>
  <p:sldIdLst>
    <p:sldId id="599" r:id="rId5"/>
    <p:sldId id="600" r:id="rId6"/>
    <p:sldId id="672" r:id="rId7"/>
    <p:sldId id="747" r:id="rId8"/>
    <p:sldId id="748" r:id="rId9"/>
    <p:sldId id="728" r:id="rId10"/>
    <p:sldId id="749" r:id="rId11"/>
    <p:sldId id="671" r:id="rId12"/>
    <p:sldId id="751" r:id="rId13"/>
    <p:sldId id="752" r:id="rId14"/>
    <p:sldId id="753" r:id="rId15"/>
    <p:sldId id="754" r:id="rId16"/>
    <p:sldId id="755" r:id="rId17"/>
    <p:sldId id="756" r:id="rId18"/>
    <p:sldId id="757" r:id="rId19"/>
    <p:sldId id="750" r:id="rId20"/>
    <p:sldId id="758" r:id="rId21"/>
    <p:sldId id="759" r:id="rId22"/>
    <p:sldId id="765" r:id="rId23"/>
    <p:sldId id="760" r:id="rId24"/>
    <p:sldId id="762" r:id="rId25"/>
    <p:sldId id="764" r:id="rId26"/>
    <p:sldId id="766" r:id="rId27"/>
    <p:sldId id="768" r:id="rId28"/>
    <p:sldId id="767" r:id="rId29"/>
    <p:sldId id="769" r:id="rId30"/>
    <p:sldId id="770" r:id="rId31"/>
    <p:sldId id="771" r:id="rId32"/>
    <p:sldId id="772" r:id="rId33"/>
    <p:sldId id="773" r:id="rId34"/>
    <p:sldId id="776" r:id="rId35"/>
    <p:sldId id="774" r:id="rId36"/>
    <p:sldId id="775" r:id="rId37"/>
    <p:sldId id="777" r:id="rId38"/>
    <p:sldId id="778" r:id="rId39"/>
    <p:sldId id="761" r:id="rId40"/>
    <p:sldId id="780" r:id="rId41"/>
    <p:sldId id="779" r:id="rId42"/>
    <p:sldId id="638" r:id="rId4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5FF"/>
    <a:srgbClr val="B3D9FF"/>
    <a:srgbClr val="FF5F49"/>
    <a:srgbClr val="79AF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2"/>
    <p:restoredTop sz="93817"/>
  </p:normalViewPr>
  <p:slideViewPr>
    <p:cSldViewPr>
      <p:cViewPr varScale="1">
        <p:scale>
          <a:sx n="103" d="100"/>
          <a:sy n="103" d="100"/>
        </p:scale>
        <p:origin x="168" y="7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2020/1/12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2020/1/12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6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4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26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9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2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2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26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2052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3075" name="圆角矩形 3"/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黑体" pitchFamily="49" charset="-122"/>
          <a:cs typeface="黑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841617" y="2211279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rgbClr val="262626"/>
                </a:solidFill>
                <a:latin typeface="微软雅黑" charset="-122"/>
                <a:ea typeface="微软雅黑" charset="-122"/>
              </a:rPr>
              <a:t>数据结构与算法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树的种类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9B393-8752-9842-8FB5-70CEAC297F52}"/>
              </a:ext>
            </a:extLst>
          </p:cNvPr>
          <p:cNvSpPr/>
          <p:nvPr/>
        </p:nvSpPr>
        <p:spPr>
          <a:xfrm>
            <a:off x="755576" y="134761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无序树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没有顺序关系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，这种树称为无序树，也称为自由树</a:t>
            </a:r>
          </a:p>
          <a:p>
            <a:r>
              <a:rPr lang="zh-CN" altLang="en-US" sz="1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有序树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：树中任意节点的子节点之间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有顺序关系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，这种树称为有序树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有序树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霍夫曼树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（用于信息编码）：带权路径最短的二叉树称为哈夫曼树或最优二叉树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1200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：一种对读写操作进行优化的自平衡的二叉查找树，能够保持数据有序，拥有多于两个的子树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：每个节点最多含有两个子树的树称为二叉树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89CDA-11E9-C149-AAD1-5BEF139B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03798"/>
            <a:ext cx="2448272" cy="1876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0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二叉树的种类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9B393-8752-9842-8FB5-70CEAC297F52}"/>
              </a:ext>
            </a:extLst>
          </p:cNvPr>
          <p:cNvSpPr/>
          <p:nvPr/>
        </p:nvSpPr>
        <p:spPr>
          <a:xfrm>
            <a:off x="-180528" y="1347614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：对于一颗二叉树，假设其深度为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d(d&gt;1)</a:t>
            </a:r>
            <a:r>
              <a:rPr lang="zh-CN" altLang="e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除了第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层外，其它各层的节点数目均已达最大值，且第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层所有节点从左向右连续地紧密排列，这样的二叉树被称为完全二叉树，其中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满二叉树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的定义是所有叶节点都在最底层的完全二叉树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DD8D7A-44B4-A648-8125-0B455930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82" y="2148263"/>
            <a:ext cx="2088232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5A609A-6EC8-6F40-AFED-44B5AE2D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48263"/>
            <a:ext cx="2371493" cy="1913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6D16F7-14C4-5040-A61A-76650FE8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29" y="2148262"/>
            <a:ext cx="2307115" cy="1919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21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二叉树的种类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3C7A5-0A02-B145-839C-F71C9224E331}"/>
              </a:ext>
            </a:extLst>
          </p:cNvPr>
          <p:cNvSpPr txBox="1"/>
          <p:nvPr/>
        </p:nvSpPr>
        <p:spPr>
          <a:xfrm>
            <a:off x="-180528" y="1419622"/>
            <a:ext cx="671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平衡二叉树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AVL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树）：当且仅当任何节点的两棵子树的高度差不大于</a:t>
            </a:r>
            <a:r>
              <a:rPr lang="en-US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的二叉树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9B927D-0520-894B-A6F2-97087B51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01202"/>
            <a:ext cx="6208062" cy="191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22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二叉树的种类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03C7A5-0A02-B145-839C-F71C9224E331}"/>
              </a:ext>
            </a:extLst>
          </p:cNvPr>
          <p:cNvSpPr txBox="1"/>
          <p:nvPr/>
        </p:nvSpPr>
        <p:spPr>
          <a:xfrm>
            <a:off x="-180528" y="1419622"/>
            <a:ext cx="7379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（二叉查找树（英语：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Binary Search Tree</a:t>
            </a:r>
            <a:r>
              <a:rPr lang="zh-CN" altLang="e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也称二叉搜索树、有序二叉树）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6B2D11-2201-6E47-9A4A-6497EC05821C}"/>
              </a:ext>
            </a:extLst>
          </p:cNvPr>
          <p:cNvSpPr txBox="1"/>
          <p:nvPr/>
        </p:nvSpPr>
        <p:spPr>
          <a:xfrm>
            <a:off x="743526" y="1947566"/>
            <a:ext cx="4620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排序二叉树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(BST)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的要求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若左子树不空，则左子树上所有节点的值均小于它的根节点的值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若右子树不空，则右子树上所有节点的值均大于它的根节点的值</a:t>
            </a:r>
          </a:p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左、右子树也分别为二叉排序树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排序二叉树包含空树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D07C7-D234-434C-B058-47E0DB4E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35210"/>
            <a:ext cx="2275706" cy="1835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73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D75EA-F36D-F543-A663-4A9BFB6C9CE3}"/>
              </a:ext>
            </a:extLst>
          </p:cNvPr>
          <p:cNvSpPr txBox="1"/>
          <p:nvPr/>
        </p:nvSpPr>
        <p:spPr>
          <a:xfrm>
            <a:off x="739328" y="1344258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顺序存储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将数据结构存储在固定的数组中，虽然在遍历速度上有一定的优势，但因所占空间比较大，是非主流二叉树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存储方式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二叉树通常以链式存储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477D78-2B0F-9844-BE91-F926A5E1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78302"/>
            <a:ext cx="3240360" cy="2731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671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ED75EA-F36D-F543-A663-4A9BFB6C9CE3}"/>
              </a:ext>
            </a:extLst>
          </p:cNvPr>
          <p:cNvSpPr txBox="1"/>
          <p:nvPr/>
        </p:nvSpPr>
        <p:spPr>
          <a:xfrm>
            <a:off x="739328" y="1344258"/>
            <a:ext cx="7516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由于对节点的个数无法掌握，常见树的存储表示都转换成二叉树进行处理，子节点个数最多为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0D5143-2D6E-244F-8CC2-9C5B85B7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6" y="1823305"/>
            <a:ext cx="5220072" cy="2896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57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3347864" y="1515292"/>
            <a:ext cx="47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每个节点最多含有两个子树的树称为二叉树</a:t>
            </a:r>
            <a:endParaRPr lang="en-US" altLang="zh-CN" sz="1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：对于一颗二叉树，假设其深度为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d(d&gt;1)</a:t>
            </a:r>
            <a:r>
              <a:rPr lang="zh-CN" altLang="e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除了第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层外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其它各层的节点数目均已达最大值，且第</a:t>
            </a:r>
            <a:r>
              <a:rPr lang="en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层所有节点从左向右连续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地紧密排列，这样的二叉树被称为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二叉树的存储方式</a:t>
            </a:r>
            <a:r>
              <a:rPr kumimoji="1"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链式存储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每个结点有两个指针域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83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46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2400" b="1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树的应用场景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DDC981-E06B-FA40-93C2-DF484CA8A532}"/>
              </a:ext>
            </a:extLst>
          </p:cNvPr>
          <p:cNvSpPr txBox="1"/>
          <p:nvPr/>
        </p:nvSpPr>
        <p:spPr>
          <a:xfrm>
            <a:off x="787868" y="1470470"/>
            <a:ext cx="6022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xml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等，那么编写这些东西的解析器的时候，不可避免用到树</a:t>
            </a:r>
            <a:b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②路由协议就是使用了树的算法</a:t>
            </a:r>
            <a:b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数据库索引</a:t>
            </a:r>
            <a:b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④文件系统的目录结构</a:t>
            </a:r>
            <a:b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⑤所以很多经典的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算法其实都是树搜索，此外机器学习中的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tree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也是树结构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9A323A7-F657-2C46-A08A-5A8D1A84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43758"/>
            <a:ext cx="3600400" cy="2032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81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2400" b="1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2400" b="1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树的应用场景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FA6BD42-59F4-884B-93F6-F8DDE9537671}"/>
              </a:ext>
            </a:extLst>
          </p:cNvPr>
          <p:cNvGraphicFramePr>
            <a:graphicFrameLocks noGrp="1"/>
          </p:cNvGraphicFramePr>
          <p:nvPr/>
        </p:nvGraphicFramePr>
        <p:xfrm>
          <a:off x="850948" y="1347614"/>
          <a:ext cx="139181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908">
                  <a:extLst>
                    <a:ext uri="{9D8B030D-6E8A-4147-A177-3AD203B41FA5}">
                      <a16:colId xmlns:a16="http://schemas.microsoft.com/office/drawing/2014/main" val="118293021"/>
                    </a:ext>
                  </a:extLst>
                </a:gridCol>
                <a:gridCol w="695908">
                  <a:extLst>
                    <a:ext uri="{9D8B030D-6E8A-4147-A177-3AD203B41FA5}">
                      <a16:colId xmlns:a16="http://schemas.microsoft.com/office/drawing/2014/main" val="1278351086"/>
                    </a:ext>
                  </a:extLst>
                </a:gridCol>
              </a:tblGrid>
              <a:tr h="363254">
                <a:tc>
                  <a:txBody>
                    <a:bodyPr/>
                    <a:lstStyle/>
                    <a:p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0775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103899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77062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03802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026878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84763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00785"/>
                  </a:ext>
                </a:extLst>
              </a:tr>
              <a:tr h="338391">
                <a:tc>
                  <a:txBody>
                    <a:bodyPr/>
                    <a:lstStyle/>
                    <a:p>
                      <a:r>
                        <a:rPr lang="en-US" altLang="zh-CN" dirty="0"/>
                        <a:t>0x77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23471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F309F18E-8314-9E41-850C-238E008A6BAC}"/>
              </a:ext>
            </a:extLst>
          </p:cNvPr>
          <p:cNvSpPr/>
          <p:nvPr/>
        </p:nvSpPr>
        <p:spPr>
          <a:xfrm>
            <a:off x="5292080" y="122164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4A7ED72-63B5-8A4F-9DFF-CF063CB93704}"/>
              </a:ext>
            </a:extLst>
          </p:cNvPr>
          <p:cNvSpPr/>
          <p:nvPr/>
        </p:nvSpPr>
        <p:spPr>
          <a:xfrm>
            <a:off x="6273343" y="2266547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89</a:t>
            </a:r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7BE1B1D-310C-F147-8887-8BBBF1E72634}"/>
              </a:ext>
            </a:extLst>
          </p:cNvPr>
          <p:cNvSpPr/>
          <p:nvPr/>
        </p:nvSpPr>
        <p:spPr>
          <a:xfrm>
            <a:off x="4427984" y="233292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79DF8B-5629-9241-84F9-2BAC1F4BB1CE}"/>
              </a:ext>
            </a:extLst>
          </p:cNvPr>
          <p:cNvSpPr/>
          <p:nvPr/>
        </p:nvSpPr>
        <p:spPr>
          <a:xfrm>
            <a:off x="7011014" y="3472784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91</a:t>
            </a:r>
            <a:endParaRPr kumimoji="1"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0D889BD-414C-5A49-A5B6-6957C562BDDF}"/>
              </a:ext>
            </a:extLst>
          </p:cNvPr>
          <p:cNvSpPr/>
          <p:nvPr/>
        </p:nvSpPr>
        <p:spPr>
          <a:xfrm>
            <a:off x="5750949" y="3472785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77</a:t>
            </a:r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D4FCB78-79FD-2147-BA77-52D7A7A1D72C}"/>
              </a:ext>
            </a:extLst>
          </p:cNvPr>
          <p:cNvSpPr/>
          <p:nvPr/>
        </p:nvSpPr>
        <p:spPr>
          <a:xfrm>
            <a:off x="4990565" y="3435843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7804CF5-D8CE-4B40-93E2-89F1A1FA5C15}"/>
              </a:ext>
            </a:extLst>
          </p:cNvPr>
          <p:cNvSpPr/>
          <p:nvPr/>
        </p:nvSpPr>
        <p:spPr>
          <a:xfrm>
            <a:off x="3929108" y="3435846"/>
            <a:ext cx="590143" cy="538977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0767EF4-A58E-4747-B2AB-9461FCC2F877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4931703" y="1707654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EBA4B40-DE0E-394B-B68F-962125010148}"/>
              </a:ext>
            </a:extLst>
          </p:cNvPr>
          <p:cNvCxnSpPr>
            <a:cxnSpLocks/>
          </p:cNvCxnSpPr>
          <p:nvPr/>
        </p:nvCxnSpPr>
        <p:spPr>
          <a:xfrm>
            <a:off x="5787074" y="1681691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2D3C126-06D4-1240-ACCB-D220FFA8318A}"/>
              </a:ext>
            </a:extLst>
          </p:cNvPr>
          <p:cNvCxnSpPr>
            <a:cxnSpLocks/>
          </p:cNvCxnSpPr>
          <p:nvPr/>
        </p:nvCxnSpPr>
        <p:spPr>
          <a:xfrm flipH="1">
            <a:off x="4251077" y="2731641"/>
            <a:ext cx="494994" cy="7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0E77234-A4D7-3B47-B3E0-1F344655E3F0}"/>
              </a:ext>
            </a:extLst>
          </p:cNvPr>
          <p:cNvCxnSpPr>
            <a:cxnSpLocks/>
          </p:cNvCxnSpPr>
          <p:nvPr/>
        </p:nvCxnSpPr>
        <p:spPr>
          <a:xfrm>
            <a:off x="6642165" y="2668655"/>
            <a:ext cx="520893" cy="82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216C5C02-F851-814E-9937-2FFA55399A64}"/>
              </a:ext>
            </a:extLst>
          </p:cNvPr>
          <p:cNvCxnSpPr>
            <a:cxnSpLocks/>
          </p:cNvCxnSpPr>
          <p:nvPr/>
        </p:nvCxnSpPr>
        <p:spPr>
          <a:xfrm>
            <a:off x="4696839" y="2726592"/>
            <a:ext cx="563967" cy="70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59A8593-8923-B140-AD3F-AF4A3851CF5B}"/>
              </a:ext>
            </a:extLst>
          </p:cNvPr>
          <p:cNvCxnSpPr>
            <a:cxnSpLocks/>
          </p:cNvCxnSpPr>
          <p:nvPr/>
        </p:nvCxnSpPr>
        <p:spPr>
          <a:xfrm flipH="1">
            <a:off x="6213817" y="2763294"/>
            <a:ext cx="313747" cy="74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BF0CDAC-BE90-6A4A-AF18-7278F0383CD2}"/>
              </a:ext>
            </a:extLst>
          </p:cNvPr>
          <p:cNvSpPr txBox="1"/>
          <p:nvPr/>
        </p:nvSpPr>
        <p:spPr>
          <a:xfrm>
            <a:off x="5882223" y="1337930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0x11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CC6B11-3693-494C-A6C7-6955E1826A36}"/>
              </a:ext>
            </a:extLst>
          </p:cNvPr>
          <p:cNvSpPr txBox="1"/>
          <p:nvPr/>
        </p:nvSpPr>
        <p:spPr>
          <a:xfrm>
            <a:off x="6279888" y="3591068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0x22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AECC9FB-0B1C-8345-AC39-ED8EF28BE1EF}"/>
              </a:ext>
            </a:extLst>
          </p:cNvPr>
          <p:cNvSpPr txBox="1"/>
          <p:nvPr/>
        </p:nvSpPr>
        <p:spPr>
          <a:xfrm>
            <a:off x="7572790" y="3591068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0x44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0CE0B0-F153-D947-A54F-018F7B8EFBB9}"/>
              </a:ext>
            </a:extLst>
          </p:cNvPr>
          <p:cNvSpPr txBox="1"/>
          <p:nvPr/>
        </p:nvSpPr>
        <p:spPr>
          <a:xfrm>
            <a:off x="6812344" y="2390942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0x66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E623E2-5189-CE44-B917-10C472490ACE}"/>
              </a:ext>
            </a:extLst>
          </p:cNvPr>
          <p:cNvSpPr txBox="1"/>
          <p:nvPr/>
        </p:nvSpPr>
        <p:spPr>
          <a:xfrm>
            <a:off x="3919827" y="2449593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0x55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150F76-8999-0A40-9549-852CBA8474F8}"/>
              </a:ext>
            </a:extLst>
          </p:cNvPr>
          <p:cNvSpPr txBox="1"/>
          <p:nvPr/>
        </p:nvSpPr>
        <p:spPr>
          <a:xfrm>
            <a:off x="3435527" y="3603772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0x33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59B583-7E2B-9C40-B148-BCFD8AD53145}"/>
              </a:ext>
            </a:extLst>
          </p:cNvPr>
          <p:cNvSpPr txBox="1"/>
          <p:nvPr/>
        </p:nvSpPr>
        <p:spPr>
          <a:xfrm>
            <a:off x="4554065" y="3603771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0x77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94BECC5F-7500-B946-8F5A-AEE04F96D8DB}"/>
              </a:ext>
            </a:extLst>
          </p:cNvPr>
          <p:cNvGraphicFramePr>
            <a:graphicFrameLocks noGrp="1"/>
          </p:cNvGraphicFramePr>
          <p:nvPr/>
        </p:nvGraphicFramePr>
        <p:xfrm>
          <a:off x="2166925" y="1347614"/>
          <a:ext cx="665982" cy="29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982">
                  <a:extLst>
                    <a:ext uri="{9D8B030D-6E8A-4147-A177-3AD203B41FA5}">
                      <a16:colId xmlns:a16="http://schemas.microsoft.com/office/drawing/2014/main" val="226631052"/>
                    </a:ext>
                  </a:extLst>
                </a:gridCol>
              </a:tblGrid>
              <a:tr h="366168"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89369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588165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922458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09381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24981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409625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36040"/>
                  </a:ext>
                </a:extLst>
              </a:tr>
              <a:tr h="366168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65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0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19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50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二叉树的概念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EF55A7-AFA6-4640-92D9-3370252A7B9F}"/>
              </a:ext>
            </a:extLst>
          </p:cNvPr>
          <p:cNvSpPr txBox="1"/>
          <p:nvPr/>
        </p:nvSpPr>
        <p:spPr>
          <a:xfrm>
            <a:off x="755576" y="1470470"/>
            <a:ext cx="535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是每个节点最多有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两个子树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的树结构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通常子树被称作“左子树”（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 subtree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和“右子树”（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 subtree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74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二叉树的性质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EF55A7-AFA6-4640-92D9-3370252A7B9F}"/>
              </a:ext>
            </a:extLst>
          </p:cNvPr>
          <p:cNvSpPr txBox="1"/>
          <p:nvPr/>
        </p:nvSpPr>
        <p:spPr>
          <a:xfrm>
            <a:off x="755576" y="1247208"/>
            <a:ext cx="7204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在二叉树的第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层上至多有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2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i-1</a:t>
            </a:r>
            <a:r>
              <a:rPr lang="zh-CN" altLang="en-US" sz="12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个结点（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&gt;0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的二叉树至多有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sz="12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k&gt;0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对于任意一棵二叉树，如果其叶结点数为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N0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而度数为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的结点总数为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N2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N0=N2+1</a:t>
            </a: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4: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最多有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个结点的完全二叉树的深度必为 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en-US" altLang="zh-CN" sz="12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(n+1)</a:t>
            </a: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性质</a:t>
            </a:r>
            <a:r>
              <a:rPr lang="en-US" altLang="zh-CN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5:</a:t>
            </a:r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对完全二叉树，若从上至下、从左至右编号，则编号为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的结点，其左孩子编号必为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其右孩子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编号必为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＋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其父节点的编号必为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＝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时为根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除外）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777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572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34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3020379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理解二叉树的遍历的思路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00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完全二叉树的代码实现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B5A72-459A-1443-8EF0-82187DF0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7614"/>
            <a:ext cx="3217302" cy="1968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F10944-B863-1043-AA89-77731C2C2534}"/>
              </a:ext>
            </a:extLst>
          </p:cNvPr>
          <p:cNvSpPr txBox="1"/>
          <p:nvPr/>
        </p:nvSpPr>
        <p:spPr>
          <a:xfrm>
            <a:off x="4932040" y="187034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87C221-24DE-A94A-A87A-3028141C0472}"/>
              </a:ext>
            </a:extLst>
          </p:cNvPr>
          <p:cNvSpPr txBox="1"/>
          <p:nvPr/>
        </p:nvSpPr>
        <p:spPr>
          <a:xfrm>
            <a:off x="5008983" y="38729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单向链表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1743A3-0D8D-9644-B190-EC4E120C14E8}"/>
              </a:ext>
            </a:extLst>
          </p:cNvPr>
          <p:cNvSpPr/>
          <p:nvPr/>
        </p:nvSpPr>
        <p:spPr>
          <a:xfrm>
            <a:off x="1096589" y="435884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A86416-B735-F44C-87E3-7210AE3DEFD2}"/>
              </a:ext>
            </a:extLst>
          </p:cNvPr>
          <p:cNvSpPr/>
          <p:nvPr/>
        </p:nvSpPr>
        <p:spPr>
          <a:xfrm>
            <a:off x="1570377" y="435884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A99E4D7-A514-3F41-AFD1-603B5371B211}"/>
              </a:ext>
            </a:extLst>
          </p:cNvPr>
          <p:cNvCxnSpPr/>
          <p:nvPr/>
        </p:nvCxnSpPr>
        <p:spPr>
          <a:xfrm>
            <a:off x="2081007" y="448474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9D57580-D584-034C-BA35-ED13FA7BADF4}"/>
              </a:ext>
            </a:extLst>
          </p:cNvPr>
          <p:cNvCxnSpPr/>
          <p:nvPr/>
        </p:nvCxnSpPr>
        <p:spPr>
          <a:xfrm>
            <a:off x="3739209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24E8136-9525-A044-972E-19A57DE60389}"/>
              </a:ext>
            </a:extLst>
          </p:cNvPr>
          <p:cNvSpPr txBox="1"/>
          <p:nvPr/>
        </p:nvSpPr>
        <p:spPr>
          <a:xfrm>
            <a:off x="795902" y="3677994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4272B50-1C4A-FE49-A681-CA654916CB9C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070176" y="3954993"/>
            <a:ext cx="32149" cy="28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4B69E38-209A-734D-8F19-1D30230410FF}"/>
              </a:ext>
            </a:extLst>
          </p:cNvPr>
          <p:cNvCxnSpPr/>
          <p:nvPr/>
        </p:nvCxnSpPr>
        <p:spPr>
          <a:xfrm>
            <a:off x="5295571" y="448474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94DCF66-C88D-9849-977F-EAA460993AFC}"/>
              </a:ext>
            </a:extLst>
          </p:cNvPr>
          <p:cNvSpPr txBox="1"/>
          <p:nvPr/>
        </p:nvSpPr>
        <p:spPr>
          <a:xfrm>
            <a:off x="5892445" y="436631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None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FE89C67-EC3A-C34F-9B15-F1FFC633874C}"/>
              </a:ext>
            </a:extLst>
          </p:cNvPr>
          <p:cNvSpPr/>
          <p:nvPr/>
        </p:nvSpPr>
        <p:spPr>
          <a:xfrm>
            <a:off x="2751650" y="435387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87E3E93-199D-764F-AF75-20686BA44BD7}"/>
              </a:ext>
            </a:extLst>
          </p:cNvPr>
          <p:cNvSpPr/>
          <p:nvPr/>
        </p:nvSpPr>
        <p:spPr>
          <a:xfrm>
            <a:off x="3225438" y="435387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353224-4306-5A41-B3CE-5EF6E5E05509}"/>
              </a:ext>
            </a:extLst>
          </p:cNvPr>
          <p:cNvSpPr/>
          <p:nvPr/>
        </p:nvSpPr>
        <p:spPr>
          <a:xfrm>
            <a:off x="4383233" y="435387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F6E0AD-397E-7B47-BF27-50075C9FB16B}"/>
              </a:ext>
            </a:extLst>
          </p:cNvPr>
          <p:cNvSpPr/>
          <p:nvPr/>
        </p:nvSpPr>
        <p:spPr>
          <a:xfrm>
            <a:off x="4857021" y="435387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next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95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/>
      <p:bldP spid="35" grpId="0"/>
      <p:bldP spid="35" grpId="1"/>
      <p:bldP spid="36" grpId="0" animBg="1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完全二叉树的代码实现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0437E3-BE13-734F-985A-DF42AD0C92DF}"/>
              </a:ext>
            </a:extLst>
          </p:cNvPr>
          <p:cNvSpPr/>
          <p:nvPr/>
        </p:nvSpPr>
        <p:spPr>
          <a:xfrm>
            <a:off x="3014135" y="1742638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498331-0DE0-6D42-86C9-169012326EA2}"/>
              </a:ext>
            </a:extLst>
          </p:cNvPr>
          <p:cNvSpPr/>
          <p:nvPr/>
        </p:nvSpPr>
        <p:spPr>
          <a:xfrm>
            <a:off x="3487923" y="1742637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DC764D6-5515-4242-B0CB-CDF96643C848}"/>
              </a:ext>
            </a:extLst>
          </p:cNvPr>
          <p:cNvCxnSpPr>
            <a:cxnSpLocks/>
          </p:cNvCxnSpPr>
          <p:nvPr/>
        </p:nvCxnSpPr>
        <p:spPr>
          <a:xfrm flipH="1">
            <a:off x="3520719" y="2023469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3A83DD5-B8F6-4549-A738-C5C0E32E9A63}"/>
              </a:ext>
            </a:extLst>
          </p:cNvPr>
          <p:cNvSpPr/>
          <p:nvPr/>
        </p:nvSpPr>
        <p:spPr>
          <a:xfrm>
            <a:off x="4001694" y="1742636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595AAAE-C47D-5E4D-9CB5-24093EFC91BD}"/>
              </a:ext>
            </a:extLst>
          </p:cNvPr>
          <p:cNvCxnSpPr>
            <a:cxnSpLocks/>
          </p:cNvCxnSpPr>
          <p:nvPr/>
        </p:nvCxnSpPr>
        <p:spPr>
          <a:xfrm>
            <a:off x="4246680" y="1998878"/>
            <a:ext cx="248232" cy="55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CCBF6E4-7C97-5447-9807-C7C370C8EBEE}"/>
              </a:ext>
            </a:extLst>
          </p:cNvPr>
          <p:cNvSpPr txBox="1"/>
          <p:nvPr/>
        </p:nvSpPr>
        <p:spPr>
          <a:xfrm>
            <a:off x="3491880" y="14704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根节点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4EA1B92-EF6F-7843-8028-61F7D10DF98B}"/>
              </a:ext>
            </a:extLst>
          </p:cNvPr>
          <p:cNvSpPr/>
          <p:nvPr/>
        </p:nvSpPr>
        <p:spPr>
          <a:xfrm>
            <a:off x="2101109" y="2585814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61A380-E598-224D-89F1-242B6ABCA7A0}"/>
              </a:ext>
            </a:extLst>
          </p:cNvPr>
          <p:cNvSpPr/>
          <p:nvPr/>
        </p:nvSpPr>
        <p:spPr>
          <a:xfrm>
            <a:off x="2574897" y="2585813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DF4D42-71C7-4645-8672-38B1DAC07150}"/>
              </a:ext>
            </a:extLst>
          </p:cNvPr>
          <p:cNvSpPr/>
          <p:nvPr/>
        </p:nvSpPr>
        <p:spPr>
          <a:xfrm>
            <a:off x="3088668" y="2585812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CC4B37-8C1F-6543-BC6A-58D09063ED4A}"/>
              </a:ext>
            </a:extLst>
          </p:cNvPr>
          <p:cNvSpPr/>
          <p:nvPr/>
        </p:nvSpPr>
        <p:spPr>
          <a:xfrm>
            <a:off x="4398827" y="2599515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367961-3B27-4A4F-95A4-E4B250D2A6DB}"/>
              </a:ext>
            </a:extLst>
          </p:cNvPr>
          <p:cNvSpPr/>
          <p:nvPr/>
        </p:nvSpPr>
        <p:spPr>
          <a:xfrm>
            <a:off x="4872615" y="2599514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FBA4EC-3AB8-1F40-BAC3-F987F21D989F}"/>
              </a:ext>
            </a:extLst>
          </p:cNvPr>
          <p:cNvSpPr/>
          <p:nvPr/>
        </p:nvSpPr>
        <p:spPr>
          <a:xfrm>
            <a:off x="5386386" y="2599513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5514845-07E4-524C-B8CD-448EE5B821C2}"/>
              </a:ext>
            </a:extLst>
          </p:cNvPr>
          <p:cNvCxnSpPr>
            <a:cxnSpLocks/>
          </p:cNvCxnSpPr>
          <p:nvPr/>
        </p:nvCxnSpPr>
        <p:spPr>
          <a:xfrm flipH="1">
            <a:off x="2595450" y="289964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95D49E4-A9C5-9147-BDEC-80404C3D2E41}"/>
              </a:ext>
            </a:extLst>
          </p:cNvPr>
          <p:cNvCxnSpPr>
            <a:cxnSpLocks/>
          </p:cNvCxnSpPr>
          <p:nvPr/>
        </p:nvCxnSpPr>
        <p:spPr>
          <a:xfrm>
            <a:off x="3416427" y="2887348"/>
            <a:ext cx="216336" cy="54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C36CC5B-2AE5-C34C-A7E7-F1BAA55B6F4F}"/>
              </a:ext>
            </a:extLst>
          </p:cNvPr>
          <p:cNvSpPr/>
          <p:nvPr/>
        </p:nvSpPr>
        <p:spPr>
          <a:xfrm>
            <a:off x="1086578" y="3502752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2342B0-81BE-D041-B7D5-7D54DA8508E5}"/>
              </a:ext>
            </a:extLst>
          </p:cNvPr>
          <p:cNvSpPr/>
          <p:nvPr/>
        </p:nvSpPr>
        <p:spPr>
          <a:xfrm>
            <a:off x="1560366" y="3502751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B6DDEF-9703-064E-9115-621A3E48D3FE}"/>
              </a:ext>
            </a:extLst>
          </p:cNvPr>
          <p:cNvSpPr/>
          <p:nvPr/>
        </p:nvSpPr>
        <p:spPr>
          <a:xfrm>
            <a:off x="2074137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0FEACE-D04F-1146-9AA5-4140E667D674}"/>
              </a:ext>
            </a:extLst>
          </p:cNvPr>
          <p:cNvSpPr/>
          <p:nvPr/>
        </p:nvSpPr>
        <p:spPr>
          <a:xfrm>
            <a:off x="2777802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AFE54C5-77C2-A440-84D3-1A799F14B64A}"/>
              </a:ext>
            </a:extLst>
          </p:cNvPr>
          <p:cNvSpPr/>
          <p:nvPr/>
        </p:nvSpPr>
        <p:spPr>
          <a:xfrm>
            <a:off x="3251590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E4CD11E-FD25-6948-96C7-317F172021F5}"/>
              </a:ext>
            </a:extLst>
          </p:cNvPr>
          <p:cNvSpPr/>
          <p:nvPr/>
        </p:nvSpPr>
        <p:spPr>
          <a:xfrm>
            <a:off x="3765361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C316769-0518-4048-A744-0F8700470BFF}"/>
              </a:ext>
            </a:extLst>
          </p:cNvPr>
          <p:cNvCxnSpPr>
            <a:cxnSpLocks/>
          </p:cNvCxnSpPr>
          <p:nvPr/>
        </p:nvCxnSpPr>
        <p:spPr>
          <a:xfrm flipH="1">
            <a:off x="5047429" y="2861254"/>
            <a:ext cx="224089" cy="5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FE6C180-06A2-3746-B2B8-618AC5141715}"/>
              </a:ext>
            </a:extLst>
          </p:cNvPr>
          <p:cNvCxnSpPr>
            <a:cxnSpLocks/>
          </p:cNvCxnSpPr>
          <p:nvPr/>
        </p:nvCxnSpPr>
        <p:spPr>
          <a:xfrm>
            <a:off x="5689556" y="2860142"/>
            <a:ext cx="473788" cy="56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A1128162-F593-CD4C-BB22-E9930827C61A}"/>
              </a:ext>
            </a:extLst>
          </p:cNvPr>
          <p:cNvSpPr/>
          <p:nvPr/>
        </p:nvSpPr>
        <p:spPr>
          <a:xfrm>
            <a:off x="4389727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E20FA4-0EEC-2140-9616-04E943BAE2E1}"/>
              </a:ext>
            </a:extLst>
          </p:cNvPr>
          <p:cNvSpPr/>
          <p:nvPr/>
        </p:nvSpPr>
        <p:spPr>
          <a:xfrm>
            <a:off x="4863515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1F299F5-8DF6-9240-BB3F-115F8153A53C}"/>
              </a:ext>
            </a:extLst>
          </p:cNvPr>
          <p:cNvSpPr/>
          <p:nvPr/>
        </p:nvSpPr>
        <p:spPr>
          <a:xfrm>
            <a:off x="5377286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CE4C1AE-EBB0-C549-B85F-84E4340FD9F4}"/>
              </a:ext>
            </a:extLst>
          </p:cNvPr>
          <p:cNvSpPr/>
          <p:nvPr/>
        </p:nvSpPr>
        <p:spPr>
          <a:xfrm>
            <a:off x="5983467" y="3502751"/>
            <a:ext cx="494341" cy="261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item</a:t>
            </a:r>
            <a:endParaRPr kumimoji="1" lang="zh-CN" altLang="en-US" sz="11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24FF7E-6A67-3148-874A-B07F1A97600E}"/>
              </a:ext>
            </a:extLst>
          </p:cNvPr>
          <p:cNvSpPr/>
          <p:nvPr/>
        </p:nvSpPr>
        <p:spPr>
          <a:xfrm>
            <a:off x="6457255" y="3502750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lchild</a:t>
            </a:r>
            <a:endParaRPr kumimoji="1" lang="zh-CN" altLang="en-US" sz="11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8AA913-1765-024C-B320-4B3A6018F701}"/>
              </a:ext>
            </a:extLst>
          </p:cNvPr>
          <p:cNvSpPr/>
          <p:nvPr/>
        </p:nvSpPr>
        <p:spPr>
          <a:xfrm>
            <a:off x="6971026" y="3502749"/>
            <a:ext cx="513771" cy="26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/>
              <a:t>rchild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902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完全二叉树的代码实现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39AB17-2E50-AC45-ADA6-BFE59223B4D1}"/>
              </a:ext>
            </a:extLst>
          </p:cNvPr>
          <p:cNvSpPr txBox="1"/>
          <p:nvPr/>
        </p:nvSpPr>
        <p:spPr>
          <a:xfrm>
            <a:off x="816551" y="1750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4770-AE7D-3943-ADEF-E553ACF6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1" y="2139702"/>
            <a:ext cx="3351972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689BD07-AEAE-F343-9274-AEBCB27F1840}"/>
              </a:ext>
            </a:extLst>
          </p:cNvPr>
          <p:cNvSpPr txBox="1"/>
          <p:nvPr/>
        </p:nvSpPr>
        <p:spPr>
          <a:xfrm>
            <a:off x="4860032" y="18016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E858DC-BA7C-DF49-B7FD-FDB0F8E06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139702"/>
            <a:ext cx="3254504" cy="2275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232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广度优先和深度优先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729565C-F144-A547-B47C-4912873DB898}"/>
              </a:ext>
            </a:extLst>
          </p:cNvPr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8FDB5E6-65D4-CC42-BFF9-6E378741EE43}"/>
              </a:ext>
            </a:extLst>
          </p:cNvPr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7133D9-3670-D040-A185-7B711824FA89}"/>
              </a:ext>
            </a:extLst>
          </p:cNvPr>
          <p:cNvCxnSpPr>
            <a:cxnSpLocks/>
          </p:cNvCxnSpPr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75BBC26-6324-B549-8F82-0C3369550ADD}"/>
              </a:ext>
            </a:extLst>
          </p:cNvPr>
          <p:cNvCxnSpPr>
            <a:cxnSpLocks/>
          </p:cNvCxnSpPr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F1E31B0-C3C9-6746-9591-C56987BEE6AF}"/>
              </a:ext>
            </a:extLst>
          </p:cNvPr>
          <p:cNvCxnSpPr>
            <a:cxnSpLocks/>
          </p:cNvCxnSpPr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AC8CA5-3070-FB46-9BCD-3B1C636991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D4D151-10C6-A14C-91E4-7461D4B3437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CC8E79B-8195-DA4D-B76B-127CA74D4327}"/>
              </a:ext>
            </a:extLst>
          </p:cNvPr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06BD1C4-AD5D-184C-A742-2E834BE67BB0}"/>
              </a:ext>
            </a:extLst>
          </p:cNvPr>
          <p:cNvCxnSpPr>
            <a:cxnSpLocks/>
          </p:cNvCxnSpPr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1EB7983-EFF1-E34E-9FEE-23FD378CB153}"/>
              </a:ext>
            </a:extLst>
          </p:cNvPr>
          <p:cNvCxnSpPr>
            <a:cxnSpLocks/>
          </p:cNvCxnSpPr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FC4D1AD-E8C3-DA45-B44B-A6DCF4A041CD}"/>
              </a:ext>
            </a:extLst>
          </p:cNvPr>
          <p:cNvCxnSpPr>
            <a:cxnSpLocks/>
          </p:cNvCxnSpPr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6F27C5D-18D4-6D40-9EB3-D4484D803BCB}"/>
              </a:ext>
            </a:extLst>
          </p:cNvPr>
          <p:cNvCxnSpPr>
            <a:cxnSpLocks/>
          </p:cNvCxnSpPr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E0A6AD9-DC51-0E4B-BB28-BF92B7CF5488}"/>
              </a:ext>
            </a:extLst>
          </p:cNvPr>
          <p:cNvCxnSpPr>
            <a:cxnSpLocks/>
          </p:cNvCxnSpPr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D51AF85-5840-C94B-99E4-362DE6FCEF96}"/>
              </a:ext>
            </a:extLst>
          </p:cNvPr>
          <p:cNvCxnSpPr>
            <a:cxnSpLocks/>
          </p:cNvCxnSpPr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7C2E55A-6D74-1849-8381-F43BAE61C7FD}"/>
              </a:ext>
            </a:extLst>
          </p:cNvPr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F8D5DF-D794-A346-9856-361517273267}"/>
              </a:ext>
            </a:extLst>
          </p:cNvPr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1062D-4375-1D47-B501-05AC8C617D4A}"/>
              </a:ext>
            </a:extLst>
          </p:cNvPr>
          <p:cNvSpPr txBox="1"/>
          <p:nvPr/>
        </p:nvSpPr>
        <p:spPr>
          <a:xfrm>
            <a:off x="1104523" y="460821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深度优先往往可以很快找到搜索路径</a:t>
            </a:r>
          </a:p>
        </p:txBody>
      </p:sp>
    </p:spTree>
    <p:extLst>
      <p:ext uri="{BB962C8B-B14F-4D97-AF65-F5344CB8AC3E}">
        <p14:creationId xmlns:p14="http://schemas.microsoft.com/office/powerpoint/2010/main" val="19944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广度优先和深度优先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56834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309828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3051313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755566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459819" y="268186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729565C-F144-A547-B47C-4912873DB898}"/>
              </a:ext>
            </a:extLst>
          </p:cNvPr>
          <p:cNvSpPr/>
          <p:nvPr/>
        </p:nvSpPr>
        <p:spPr>
          <a:xfrm>
            <a:off x="5672799" y="2668280"/>
            <a:ext cx="360040" cy="36004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297778" y="20363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2327816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327816" y="398799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3051313" y="332734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024184" y="142895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8FDB5E6-65D4-CC42-BFF9-6E378741EE43}"/>
              </a:ext>
            </a:extLst>
          </p:cNvPr>
          <p:cNvCxnSpPr/>
          <p:nvPr/>
        </p:nvCxnSpPr>
        <p:spPr>
          <a:xfrm flipV="1">
            <a:off x="2000391" y="2396437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37133D9-3670-D040-A185-7B711824FA89}"/>
              </a:ext>
            </a:extLst>
          </p:cNvPr>
          <p:cNvCxnSpPr>
            <a:cxnSpLocks/>
          </p:cNvCxnSpPr>
          <p:nvPr/>
        </p:nvCxnSpPr>
        <p:spPr>
          <a:xfrm>
            <a:off x="1928383" y="3006800"/>
            <a:ext cx="381445" cy="32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75BBC26-6324-B549-8F82-0C3369550ADD}"/>
              </a:ext>
            </a:extLst>
          </p:cNvPr>
          <p:cNvCxnSpPr>
            <a:cxnSpLocks/>
          </p:cNvCxnSpPr>
          <p:nvPr/>
        </p:nvCxnSpPr>
        <p:spPr>
          <a:xfrm flipV="1">
            <a:off x="2724367" y="2861889"/>
            <a:ext cx="2948432" cy="122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F1E31B0-C3C9-6746-9591-C56987BEE6AF}"/>
              </a:ext>
            </a:extLst>
          </p:cNvPr>
          <p:cNvCxnSpPr>
            <a:cxnSpLocks/>
          </p:cNvCxnSpPr>
          <p:nvPr/>
        </p:nvCxnSpPr>
        <p:spPr>
          <a:xfrm>
            <a:off x="2738459" y="3527110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AC8CA5-3070-FB46-9BCD-3B1C636991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762962" y="3049889"/>
            <a:ext cx="617581" cy="99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D4D151-10C6-A14C-91E4-7461D4B3437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411353" y="2848300"/>
            <a:ext cx="2261446" cy="6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CC8E79B-8195-DA4D-B76B-127CA74D4327}"/>
              </a:ext>
            </a:extLst>
          </p:cNvPr>
          <p:cNvCxnSpPr/>
          <p:nvPr/>
        </p:nvCxnSpPr>
        <p:spPr>
          <a:xfrm flipV="1">
            <a:off x="2714747" y="1760962"/>
            <a:ext cx="309437" cy="28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06BD1C4-AD5D-184C-A742-2E834BE67BB0}"/>
              </a:ext>
            </a:extLst>
          </p:cNvPr>
          <p:cNvCxnSpPr>
            <a:cxnSpLocks/>
          </p:cNvCxnSpPr>
          <p:nvPr/>
        </p:nvCxnSpPr>
        <p:spPr>
          <a:xfrm>
            <a:off x="3401552" y="1651125"/>
            <a:ext cx="2271247" cy="121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1EB7983-EFF1-E34E-9FEE-23FD378CB153}"/>
              </a:ext>
            </a:extLst>
          </p:cNvPr>
          <p:cNvCxnSpPr>
            <a:cxnSpLocks/>
          </p:cNvCxnSpPr>
          <p:nvPr/>
        </p:nvCxnSpPr>
        <p:spPr>
          <a:xfrm>
            <a:off x="2025692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FC4D1AD-E8C3-DA45-B44B-A6DCF4A041CD}"/>
              </a:ext>
            </a:extLst>
          </p:cNvPr>
          <p:cNvCxnSpPr>
            <a:cxnSpLocks/>
          </p:cNvCxnSpPr>
          <p:nvPr/>
        </p:nvCxnSpPr>
        <p:spPr>
          <a:xfrm>
            <a:off x="2765350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6F27C5D-18D4-6D40-9EB3-D4484D803BCB}"/>
              </a:ext>
            </a:extLst>
          </p:cNvPr>
          <p:cNvCxnSpPr>
            <a:cxnSpLocks/>
          </p:cNvCxnSpPr>
          <p:nvPr/>
        </p:nvCxnSpPr>
        <p:spPr>
          <a:xfrm>
            <a:off x="3461284" y="286188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E0A6AD9-DC51-0E4B-BB28-BF92B7CF5488}"/>
              </a:ext>
            </a:extLst>
          </p:cNvPr>
          <p:cNvCxnSpPr>
            <a:cxnSpLocks/>
          </p:cNvCxnSpPr>
          <p:nvPr/>
        </p:nvCxnSpPr>
        <p:spPr>
          <a:xfrm>
            <a:off x="4198583" y="2870209"/>
            <a:ext cx="25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D51AF85-5840-C94B-99E4-362DE6FCEF96}"/>
              </a:ext>
            </a:extLst>
          </p:cNvPr>
          <p:cNvCxnSpPr>
            <a:cxnSpLocks/>
          </p:cNvCxnSpPr>
          <p:nvPr/>
        </p:nvCxnSpPr>
        <p:spPr>
          <a:xfrm>
            <a:off x="4880711" y="287020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7C2E55A-6D74-1849-8381-F43BAE61C7FD}"/>
              </a:ext>
            </a:extLst>
          </p:cNvPr>
          <p:cNvSpPr txBox="1"/>
          <p:nvPr/>
        </p:nvSpPr>
        <p:spPr>
          <a:xfrm>
            <a:off x="1123540" y="27728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起点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F8D5DF-D794-A346-9856-361517273267}"/>
              </a:ext>
            </a:extLst>
          </p:cNvPr>
          <p:cNvSpPr txBox="1"/>
          <p:nvPr/>
        </p:nvSpPr>
        <p:spPr>
          <a:xfrm>
            <a:off x="6018144" y="275132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终点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9B1062D-4375-1D47-B501-05AC8C617D4A}"/>
              </a:ext>
            </a:extLst>
          </p:cNvPr>
          <p:cNvSpPr txBox="1"/>
          <p:nvPr/>
        </p:nvSpPr>
        <p:spPr>
          <a:xfrm>
            <a:off x="1104523" y="4608214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广度优先可以找到最短路径</a:t>
            </a:r>
          </a:p>
        </p:txBody>
      </p:sp>
    </p:spTree>
    <p:extLst>
      <p:ext uri="{BB962C8B-B14F-4D97-AF65-F5344CB8AC3E}">
        <p14:creationId xmlns:p14="http://schemas.microsoft.com/office/powerpoint/2010/main" val="319060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569BB4-A954-9540-A383-F2BF2C63D13C}"/>
              </a:ext>
            </a:extLst>
          </p:cNvPr>
          <p:cNvSpPr txBox="1"/>
          <p:nvPr/>
        </p:nvSpPr>
        <p:spPr>
          <a:xfrm>
            <a:off x="762026" y="137126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数据结构分为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线性结构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B6F8F-FE57-D847-BD03-CDCA5AE8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40597"/>
            <a:ext cx="1547351" cy="2870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080E807-C6C6-9042-8885-5D31EF9E3CC1}"/>
              </a:ext>
            </a:extLst>
          </p:cNvPr>
          <p:cNvSpPr txBox="1"/>
          <p:nvPr/>
        </p:nvSpPr>
        <p:spPr>
          <a:xfrm>
            <a:off x="1350101" y="470337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B62721-C2FF-B041-8AF2-96793871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41" y="1740597"/>
            <a:ext cx="3462660" cy="1161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9A02AA-4216-DE48-9FC7-2972ED717ACE}"/>
              </a:ext>
            </a:extLst>
          </p:cNvPr>
          <p:cNvSpPr txBox="1"/>
          <p:nvPr/>
        </p:nvSpPr>
        <p:spPr>
          <a:xfrm>
            <a:off x="6234712" y="20606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单向链表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4CD7B2-C9C4-364A-998C-692CB8F96580}"/>
              </a:ext>
            </a:extLst>
          </p:cNvPr>
          <p:cNvSpPr txBox="1"/>
          <p:nvPr/>
        </p:nvSpPr>
        <p:spPr>
          <a:xfrm>
            <a:off x="2608236" y="2994819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线性结构特点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①集合中必存在唯一的一个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第一个元素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②集合中必存在唯一的一个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最后的元素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③除最后元素之外，其它数据元素均有唯一的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后继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④除第一元素之外，其它数据元素均有唯一的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前驱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数据结构中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线性结构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指的是数据元素之间存在着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“一对一”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的线性关系的数据结构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非线性结构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的逻辑特征是一个结点元素可能对应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多个直接前驱和多个后继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70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727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4286751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能够对二叉树进行先序</a:t>
            </a:r>
            <a:r>
              <a:rPr lang="en-US" altLang="zh-CN" dirty="0">
                <a:latin typeface="微软雅黑" charset="-122"/>
                <a:ea typeface="微软雅黑" charset="-122"/>
              </a:rPr>
              <a:t>,</a:t>
            </a:r>
            <a:r>
              <a:rPr lang="zh-CN" altLang="en-US" dirty="0">
                <a:latin typeface="微软雅黑" charset="-122"/>
                <a:ea typeface="微软雅黑" charset="-122"/>
              </a:rPr>
              <a:t>中序</a:t>
            </a:r>
            <a:r>
              <a:rPr lang="en-US" altLang="zh-CN" dirty="0">
                <a:latin typeface="微软雅黑" charset="-122"/>
                <a:ea typeface="微软雅黑" charset="-122"/>
              </a:rPr>
              <a:t>,</a:t>
            </a:r>
            <a:r>
              <a:rPr lang="zh-CN" altLang="en-US" dirty="0">
                <a:latin typeface="微软雅黑" charset="-122"/>
                <a:ea typeface="微软雅黑" charset="-122"/>
              </a:rPr>
              <a:t>后序遍历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66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1951432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3864886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2995074" y="283080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661387" y="282047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4342386" y="279141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2435097" y="199763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1583938" y="361842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2795137" y="364184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2284521" y="362437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3195012" y="116867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2742410" y="1475990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3502325" y="1475990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B2E26F9-1AF7-7B4E-A677-A42660730A95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2258745" y="2255687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70CE1F72-A5FE-144B-978B-5175C28DD10A}"/>
              </a:ext>
            </a:extLst>
          </p:cNvPr>
          <p:cNvCxnSpPr>
            <a:cxnSpLocks/>
          </p:cNvCxnSpPr>
          <p:nvPr/>
        </p:nvCxnSpPr>
        <p:spPr>
          <a:xfrm flipH="1">
            <a:off x="1785636" y="3053389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2742410" y="2304943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D0B8AABD-1BB8-124C-AE0F-B1E265263D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161642" y="3089588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117550" y="2327813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3841407" y="2357670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975157" y="3180510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5676523" y="1602463"/>
            <a:ext cx="2852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右 根</a:t>
            </a:r>
          </a:p>
        </p:txBody>
      </p:sp>
    </p:spTree>
    <p:extLst>
      <p:ext uri="{BB962C8B-B14F-4D97-AF65-F5344CB8AC3E}">
        <p14:creationId xmlns:p14="http://schemas.microsoft.com/office/powerpoint/2010/main" val="2719802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2987824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2118012" y="282823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3158011" y="36627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3465324" y="278883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1558035" y="199505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1918075" y="363926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2472867" y="363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2317950" y="116610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1865348" y="1473416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2625263" y="1473416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1865348" y="2302369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40488" y="2325239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 flipH="1">
            <a:off x="3338031" y="3148879"/>
            <a:ext cx="307313" cy="513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098095" y="3177936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6106831" y="1161987"/>
            <a:ext cx="157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根左右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B1B9F0-EA48-B547-8121-DF3D4EA5D45E}"/>
              </a:ext>
            </a:extLst>
          </p:cNvPr>
          <p:cNvSpPr txBox="1"/>
          <p:nvPr/>
        </p:nvSpPr>
        <p:spPr>
          <a:xfrm>
            <a:off x="6106831" y="2315248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左根右 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B68C43-E393-B44B-BC32-E003D859995B}"/>
              </a:ext>
            </a:extLst>
          </p:cNvPr>
          <p:cNvSpPr txBox="1"/>
          <p:nvPr/>
        </p:nvSpPr>
        <p:spPr>
          <a:xfrm>
            <a:off x="6144771" y="3388289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后序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左右根 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010DB6-0835-494B-9F9F-E411B5D08914}"/>
              </a:ext>
            </a:extLst>
          </p:cNvPr>
          <p:cNvSpPr txBox="1"/>
          <p:nvPr/>
        </p:nvSpPr>
        <p:spPr>
          <a:xfrm>
            <a:off x="6138789" y="1406486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d e f g 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EC2343-A953-124F-938A-64FEED118990}"/>
              </a:ext>
            </a:extLst>
          </p:cNvPr>
          <p:cNvSpPr txBox="1"/>
          <p:nvPr/>
        </p:nvSpPr>
        <p:spPr>
          <a:xfrm>
            <a:off x="6118956" y="2546080"/>
            <a:ext cx="1188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 d c e a f h g</a:t>
            </a:r>
            <a:b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C4D96C-0C7E-014A-B25A-560C070E5139}"/>
              </a:ext>
            </a:extLst>
          </p:cNvPr>
          <p:cNvSpPr/>
          <p:nvPr/>
        </p:nvSpPr>
        <p:spPr>
          <a:xfrm>
            <a:off x="6138789" y="3665288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 e c b h g f a</a:t>
            </a:r>
            <a:endParaRPr kumimoji="1" lang="zh-CN" altLang="en-US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5C080A23-EC4D-1E4F-A2B7-58E590776F2D}"/>
              </a:ext>
            </a:extLst>
          </p:cNvPr>
          <p:cNvCxnSpPr>
            <a:cxnSpLocks/>
          </p:cNvCxnSpPr>
          <p:nvPr/>
        </p:nvCxnSpPr>
        <p:spPr>
          <a:xfrm>
            <a:off x="2366785" y="3130115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4139952" y="1924050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右 根</a:t>
            </a:r>
          </a:p>
        </p:txBody>
      </p:sp>
    </p:spTree>
    <p:extLst>
      <p:ext uri="{BB962C8B-B14F-4D97-AF65-F5344CB8AC3E}">
        <p14:creationId xmlns:p14="http://schemas.microsoft.com/office/powerpoint/2010/main" val="139733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739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3943708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知道如何根据遍历结果反推二叉树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755576" y="1203598"/>
            <a:ext cx="4901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右 根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知道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先序遍历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后序遍历 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就可以推出二叉树的结构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0D9DF18-4670-D942-9AC8-64927701D09F}"/>
              </a:ext>
            </a:extLst>
          </p:cNvPr>
          <p:cNvSpPr/>
          <p:nvPr/>
        </p:nvSpPr>
        <p:spPr>
          <a:xfrm>
            <a:off x="5704684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99FD0C-8A88-1340-B22C-79106DC7BBCB}"/>
              </a:ext>
            </a:extLst>
          </p:cNvPr>
          <p:cNvSpPr/>
          <p:nvPr/>
        </p:nvSpPr>
        <p:spPr>
          <a:xfrm>
            <a:off x="7618138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6FE2CB0-966D-AB48-8711-F61BBB635FC6}"/>
              </a:ext>
            </a:extLst>
          </p:cNvPr>
          <p:cNvSpPr/>
          <p:nvPr/>
        </p:nvSpPr>
        <p:spPr>
          <a:xfrm>
            <a:off x="6748326" y="2685710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43147B7-5065-FF44-B5C9-CA1361461201}"/>
              </a:ext>
            </a:extLst>
          </p:cNvPr>
          <p:cNvSpPr/>
          <p:nvPr/>
        </p:nvSpPr>
        <p:spPr>
          <a:xfrm>
            <a:off x="7414639" y="267537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118BBD4-B964-4A43-B29B-A154CA5A7EA8}"/>
              </a:ext>
            </a:extLst>
          </p:cNvPr>
          <p:cNvSpPr/>
          <p:nvPr/>
        </p:nvSpPr>
        <p:spPr>
          <a:xfrm>
            <a:off x="8095638" y="26463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C785D8A-9C3A-D24A-8755-889AB2DD6828}"/>
              </a:ext>
            </a:extLst>
          </p:cNvPr>
          <p:cNvSpPr/>
          <p:nvPr/>
        </p:nvSpPr>
        <p:spPr>
          <a:xfrm>
            <a:off x="6188349" y="185253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2080506-E93B-C24C-9BF9-E94C3DE2360C}"/>
              </a:ext>
            </a:extLst>
          </p:cNvPr>
          <p:cNvSpPr/>
          <p:nvPr/>
        </p:nvSpPr>
        <p:spPr>
          <a:xfrm>
            <a:off x="5337190" y="3473326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3AE8489-AFD3-0C44-9A2C-7C748B281BE8}"/>
              </a:ext>
            </a:extLst>
          </p:cNvPr>
          <p:cNvSpPr/>
          <p:nvPr/>
        </p:nvSpPr>
        <p:spPr>
          <a:xfrm>
            <a:off x="6548389" y="349674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0CAD09D-D803-E449-9A9F-BE40913A0833}"/>
              </a:ext>
            </a:extLst>
          </p:cNvPr>
          <p:cNvSpPr/>
          <p:nvPr/>
        </p:nvSpPr>
        <p:spPr>
          <a:xfrm>
            <a:off x="6037773" y="3479273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1906D58-757D-5942-AC13-4137E5A5A886}"/>
              </a:ext>
            </a:extLst>
          </p:cNvPr>
          <p:cNvSpPr/>
          <p:nvPr/>
        </p:nvSpPr>
        <p:spPr>
          <a:xfrm>
            <a:off x="6948264" y="1023578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FD99734-6998-284D-A63F-BD4169191899}"/>
              </a:ext>
            </a:extLst>
          </p:cNvPr>
          <p:cNvCxnSpPr>
            <a:stCxn id="32" idx="3"/>
            <a:endCxn id="28" idx="7"/>
          </p:cNvCxnSpPr>
          <p:nvPr/>
        </p:nvCxnSpPr>
        <p:spPr>
          <a:xfrm flipH="1">
            <a:off x="6495662" y="1330891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74FF68F-5A8F-204C-AFA6-168E63A5D37C}"/>
              </a:ext>
            </a:extLst>
          </p:cNvPr>
          <p:cNvCxnSpPr>
            <a:cxnSpLocks/>
            <a:stCxn id="32" idx="5"/>
            <a:endCxn id="24" idx="1"/>
          </p:cNvCxnSpPr>
          <p:nvPr/>
        </p:nvCxnSpPr>
        <p:spPr>
          <a:xfrm>
            <a:off x="7255577" y="1330891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BBAF739A-B1DC-AA44-BCB9-C7E1ED0010E1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6011997" y="2110588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53596E4F-DEA7-1A44-9D4E-B028F3922C32}"/>
              </a:ext>
            </a:extLst>
          </p:cNvPr>
          <p:cNvCxnSpPr>
            <a:cxnSpLocks/>
          </p:cNvCxnSpPr>
          <p:nvPr/>
        </p:nvCxnSpPr>
        <p:spPr>
          <a:xfrm flipH="1">
            <a:off x="5538888" y="2908290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511E832F-0B22-A84F-A39B-BEC1DE657148}"/>
              </a:ext>
            </a:extLst>
          </p:cNvPr>
          <p:cNvCxnSpPr>
            <a:cxnSpLocks/>
            <a:stCxn id="28" idx="5"/>
            <a:endCxn id="25" idx="1"/>
          </p:cNvCxnSpPr>
          <p:nvPr/>
        </p:nvCxnSpPr>
        <p:spPr>
          <a:xfrm>
            <a:off x="6495662" y="2159844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667497C-4D80-974A-B7F3-91E1FCB2FF8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914894" y="2944489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A56B35E7-9579-F245-B84E-233130EFA17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870802" y="2182714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B0E89C2-B9A1-AB4D-9A27-5C0F1E7B580D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 flipH="1">
            <a:off x="7594659" y="2212571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4765587-9504-9B43-9AA3-13F7B817D185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728409" y="3035411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50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90000"/>
              </a:lnSpc>
            </a:pP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8280F0-6972-4443-8F19-2B51AC255E25}"/>
              </a:ext>
            </a:extLst>
          </p:cNvPr>
          <p:cNvSpPr/>
          <p:nvPr/>
        </p:nvSpPr>
        <p:spPr>
          <a:xfrm>
            <a:off x="5466858" y="293348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67ABED-AF32-A645-ABB7-C3433CDF357E}"/>
              </a:ext>
            </a:extLst>
          </p:cNvPr>
          <p:cNvSpPr/>
          <p:nvPr/>
        </p:nvSpPr>
        <p:spPr>
          <a:xfrm>
            <a:off x="7380312" y="213970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14420-6200-8F44-B4B3-45BC66904057}"/>
              </a:ext>
            </a:extLst>
          </p:cNvPr>
          <p:cNvSpPr/>
          <p:nvPr/>
        </p:nvSpPr>
        <p:spPr>
          <a:xfrm>
            <a:off x="6510500" y="2972881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9CA364A-ED9E-214F-B9DA-8B532FFEBFED}"/>
              </a:ext>
            </a:extLst>
          </p:cNvPr>
          <p:cNvSpPr/>
          <p:nvPr/>
        </p:nvSpPr>
        <p:spPr>
          <a:xfrm>
            <a:off x="7176813" y="296254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335BD76-61E9-9D46-912D-1F2599A8DF78}"/>
              </a:ext>
            </a:extLst>
          </p:cNvPr>
          <p:cNvSpPr/>
          <p:nvPr/>
        </p:nvSpPr>
        <p:spPr>
          <a:xfrm>
            <a:off x="7857812" y="2933485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D65DF0-7AA5-434E-B148-512C61F6F32B}"/>
              </a:ext>
            </a:extLst>
          </p:cNvPr>
          <p:cNvSpPr/>
          <p:nvPr/>
        </p:nvSpPr>
        <p:spPr>
          <a:xfrm>
            <a:off x="5950523" y="2139702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BCE048-6E16-B145-9E0B-85A75E14A02F}"/>
              </a:ext>
            </a:extLst>
          </p:cNvPr>
          <p:cNvSpPr/>
          <p:nvPr/>
        </p:nvSpPr>
        <p:spPr>
          <a:xfrm>
            <a:off x="5099364" y="3760497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A7AF2AE-829C-D343-82A5-3909958D0CC0}"/>
              </a:ext>
            </a:extLst>
          </p:cNvPr>
          <p:cNvSpPr/>
          <p:nvPr/>
        </p:nvSpPr>
        <p:spPr>
          <a:xfrm>
            <a:off x="6310563" y="378391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AD8394A-F844-D141-88F3-CBAEFFEA6728}"/>
              </a:ext>
            </a:extLst>
          </p:cNvPr>
          <p:cNvSpPr/>
          <p:nvPr/>
        </p:nvSpPr>
        <p:spPr>
          <a:xfrm>
            <a:off x="5799947" y="3766444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3D291B1-1A98-F543-A11E-9FC4E3CA353B}"/>
              </a:ext>
            </a:extLst>
          </p:cNvPr>
          <p:cNvSpPr/>
          <p:nvPr/>
        </p:nvSpPr>
        <p:spPr>
          <a:xfrm>
            <a:off x="6710438" y="1310749"/>
            <a:ext cx="360040" cy="360040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9EC1C66-D7EF-B742-A169-C4D702519A46}"/>
              </a:ext>
            </a:extLst>
          </p:cNvPr>
          <p:cNvCxnSpPr>
            <a:stCxn id="19" idx="3"/>
            <a:endCxn id="15" idx="7"/>
          </p:cNvCxnSpPr>
          <p:nvPr/>
        </p:nvCxnSpPr>
        <p:spPr>
          <a:xfrm flipH="1">
            <a:off x="6257836" y="1618062"/>
            <a:ext cx="505329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CEEBF38-648A-554B-AA57-AC211232BB37}"/>
              </a:ext>
            </a:extLst>
          </p:cNvPr>
          <p:cNvCxnSpPr>
            <a:cxnSpLocks/>
            <a:stCxn id="19" idx="5"/>
            <a:endCxn id="10" idx="1"/>
          </p:cNvCxnSpPr>
          <p:nvPr/>
        </p:nvCxnSpPr>
        <p:spPr>
          <a:xfrm>
            <a:off x="7017751" y="1618062"/>
            <a:ext cx="415288" cy="5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B2E26F9-1AF7-7B4E-A677-A42660730A95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5774171" y="2397759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70CE1F72-A5FE-144B-978B-5175C28DD10A}"/>
              </a:ext>
            </a:extLst>
          </p:cNvPr>
          <p:cNvCxnSpPr>
            <a:cxnSpLocks/>
          </p:cNvCxnSpPr>
          <p:nvPr/>
        </p:nvCxnSpPr>
        <p:spPr>
          <a:xfrm flipH="1">
            <a:off x="5301062" y="3195461"/>
            <a:ext cx="356374" cy="58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F28E340-EA18-C740-97B7-A34E6DA18C79}"/>
              </a:ext>
            </a:extLst>
          </p:cNvPr>
          <p:cNvCxnSpPr>
            <a:cxnSpLocks/>
            <a:stCxn id="15" idx="5"/>
            <a:endCxn id="11" idx="1"/>
          </p:cNvCxnSpPr>
          <p:nvPr/>
        </p:nvCxnSpPr>
        <p:spPr>
          <a:xfrm>
            <a:off x="6257836" y="2447015"/>
            <a:ext cx="305391" cy="578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D0B8AABD-1BB8-124C-AE0F-B1E265263D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677068" y="3231660"/>
            <a:ext cx="302899" cy="534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09DAF1-FCBC-4647-8E9C-0433E96F4F5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32976" y="2469885"/>
            <a:ext cx="277563" cy="51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0019C0F-AB1A-3344-AA7F-DA846E0D6139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7356833" y="2499742"/>
            <a:ext cx="203499" cy="4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A362B45B-E7CC-344C-B8D3-A1894B9FB31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490583" y="3322582"/>
            <a:ext cx="172988" cy="46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604C059-3EC2-5A41-8107-D1F68E7F98E3}"/>
              </a:ext>
            </a:extLst>
          </p:cNvPr>
          <p:cNvSpPr txBox="1"/>
          <p:nvPr/>
        </p:nvSpPr>
        <p:spPr>
          <a:xfrm>
            <a:off x="755576" y="987583"/>
            <a:ext cx="2816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 左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6: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 根 右</a:t>
            </a:r>
            <a:endParaRPr kumimoji="1"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53F67812-B073-DA49-9A73-09A60F07007B}"/>
              </a:ext>
            </a:extLst>
          </p:cNvPr>
          <p:cNvCxnSpPr>
            <a:cxnSpLocks/>
          </p:cNvCxnSpPr>
          <p:nvPr/>
        </p:nvCxnSpPr>
        <p:spPr>
          <a:xfrm>
            <a:off x="1547664" y="2912872"/>
            <a:ext cx="720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77A8D36-8B1A-CF41-BAC3-43A560FDAC42}"/>
              </a:ext>
            </a:extLst>
          </p:cNvPr>
          <p:cNvCxnSpPr/>
          <p:nvPr/>
        </p:nvCxnSpPr>
        <p:spPr>
          <a:xfrm>
            <a:off x="2483768" y="2912872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E001718-6E0C-6D42-A4A8-7D3FCA8EF634}"/>
              </a:ext>
            </a:extLst>
          </p:cNvPr>
          <p:cNvCxnSpPr>
            <a:cxnSpLocks/>
          </p:cNvCxnSpPr>
          <p:nvPr/>
        </p:nvCxnSpPr>
        <p:spPr>
          <a:xfrm>
            <a:off x="1624888" y="1221744"/>
            <a:ext cx="7547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7F362BE-AD5D-584D-8AEA-21405A994886}"/>
              </a:ext>
            </a:extLst>
          </p:cNvPr>
          <p:cNvCxnSpPr/>
          <p:nvPr/>
        </p:nvCxnSpPr>
        <p:spPr>
          <a:xfrm>
            <a:off x="2483768" y="1221744"/>
            <a:ext cx="360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4E785677-CE6D-AF4E-AC61-A928D74DCF03}"/>
              </a:ext>
            </a:extLst>
          </p:cNvPr>
          <p:cNvCxnSpPr/>
          <p:nvPr/>
        </p:nvCxnSpPr>
        <p:spPr>
          <a:xfrm>
            <a:off x="1547664" y="3025608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0CA3A00-5959-7740-B806-3271070BC49F}"/>
              </a:ext>
            </a:extLst>
          </p:cNvPr>
          <p:cNvCxnSpPr/>
          <p:nvPr/>
        </p:nvCxnSpPr>
        <p:spPr>
          <a:xfrm>
            <a:off x="2002247" y="3025608"/>
            <a:ext cx="26549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A379441-4A77-564A-83C5-12FD7BD41C27}"/>
              </a:ext>
            </a:extLst>
          </p:cNvPr>
          <p:cNvCxnSpPr/>
          <p:nvPr/>
        </p:nvCxnSpPr>
        <p:spPr>
          <a:xfrm>
            <a:off x="1803934" y="1310749"/>
            <a:ext cx="3600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FDAD7EF-8AB5-BB4E-A75B-4536DD078F73}"/>
              </a:ext>
            </a:extLst>
          </p:cNvPr>
          <p:cNvCxnSpPr>
            <a:cxnSpLocks/>
          </p:cNvCxnSpPr>
          <p:nvPr/>
        </p:nvCxnSpPr>
        <p:spPr>
          <a:xfrm>
            <a:off x="2218271" y="1310749"/>
            <a:ext cx="16133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DBC5FA09-39D7-9C49-B4E1-A2B866EFBF3E}"/>
              </a:ext>
            </a:extLst>
          </p:cNvPr>
          <p:cNvCxnSpPr>
            <a:cxnSpLocks/>
          </p:cNvCxnSpPr>
          <p:nvPr/>
        </p:nvCxnSpPr>
        <p:spPr>
          <a:xfrm>
            <a:off x="2409687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8D5B0F9-B392-EE44-93DE-DB3DA801E6A0}"/>
              </a:ext>
            </a:extLst>
          </p:cNvPr>
          <p:cNvCxnSpPr>
            <a:cxnSpLocks/>
          </p:cNvCxnSpPr>
          <p:nvPr/>
        </p:nvCxnSpPr>
        <p:spPr>
          <a:xfrm>
            <a:off x="2749192" y="3025608"/>
            <a:ext cx="1800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6C80443-B0AC-5848-A721-6729F05DF4DF}"/>
              </a:ext>
            </a:extLst>
          </p:cNvPr>
          <p:cNvCxnSpPr/>
          <p:nvPr/>
        </p:nvCxnSpPr>
        <p:spPr>
          <a:xfrm flipV="1">
            <a:off x="1566174" y="2842677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AAF752A-F4A9-6B49-8776-B9B91D7F6833}"/>
              </a:ext>
            </a:extLst>
          </p:cNvPr>
          <p:cNvCxnSpPr/>
          <p:nvPr/>
        </p:nvCxnSpPr>
        <p:spPr>
          <a:xfrm flipV="1">
            <a:off x="1803934" y="2842676"/>
            <a:ext cx="0" cy="5768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9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A8B17A-622E-4340-84A0-22EF4AB94529}"/>
              </a:ext>
            </a:extLst>
          </p:cNvPr>
          <p:cNvSpPr txBox="1"/>
          <p:nvPr/>
        </p:nvSpPr>
        <p:spPr>
          <a:xfrm>
            <a:off x="766145" y="3075806"/>
            <a:ext cx="7770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它是用来模拟具有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树状结构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性质的数据集合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它是由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n&gt;=1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个有限节点组成一个具有层次关系的集合。把它叫做“树”是因为它看起来像一棵倒挂的树，也就是说它是根朝上，而叶朝下的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它具有以下的特点：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①每个节点有零个或多个子节点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②没有父节点的节点称为根节点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③每一个非根节点有且只有一个父节点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④除了根节点外，每个子节点可以分为多个不相交的子树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56AAE-D2D2-ED4C-8E55-DEB92437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29769"/>
            <a:ext cx="3794450" cy="17740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6718F1C-B4A9-0D4E-9082-BB7F676982BD}"/>
              </a:ext>
            </a:extLst>
          </p:cNvPr>
          <p:cNvCxnSpPr/>
          <p:nvPr/>
        </p:nvCxnSpPr>
        <p:spPr>
          <a:xfrm flipH="1">
            <a:off x="4499992" y="285978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4C185DA-6B9A-314E-9FEF-DFB73641E4F0}"/>
              </a:ext>
            </a:extLst>
          </p:cNvPr>
          <p:cNvSpPr txBox="1"/>
          <p:nvPr/>
        </p:nvSpPr>
        <p:spPr>
          <a:xfrm>
            <a:off x="5692189" y="27267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叶子节点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37C1B00-2E81-BB46-83D1-38FC4F58F5F3}"/>
              </a:ext>
            </a:extLst>
          </p:cNvPr>
          <p:cNvCxnSpPr/>
          <p:nvPr/>
        </p:nvCxnSpPr>
        <p:spPr>
          <a:xfrm flipH="1">
            <a:off x="3059832" y="141962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E664E6-9A61-A343-A500-7622F0F443D8}"/>
              </a:ext>
            </a:extLst>
          </p:cNvPr>
          <p:cNvSpPr txBox="1"/>
          <p:nvPr/>
        </p:nvSpPr>
        <p:spPr>
          <a:xfrm>
            <a:off x="4283968" y="12811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根节点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1AC3A0F-3C8B-EA49-96DF-6CA25A652950}"/>
              </a:ext>
            </a:extLst>
          </p:cNvPr>
          <p:cNvCxnSpPr/>
          <p:nvPr/>
        </p:nvCxnSpPr>
        <p:spPr>
          <a:xfrm flipH="1">
            <a:off x="4166095" y="2211710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6126575-8FEA-4442-A706-08FAB99A22BE}"/>
              </a:ext>
            </a:extLst>
          </p:cNvPr>
          <p:cNvSpPr txBox="1"/>
          <p:nvPr/>
        </p:nvSpPr>
        <p:spPr>
          <a:xfrm>
            <a:off x="5369023" y="20732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父节点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F358BB-41FC-4B46-A670-5499A2D4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35" y="1126900"/>
            <a:ext cx="2286507" cy="1825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200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树的术语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A8B17A-622E-4340-84A0-22EF4AB94529}"/>
              </a:ext>
            </a:extLst>
          </p:cNvPr>
          <p:cNvSpPr txBox="1"/>
          <p:nvPr/>
        </p:nvSpPr>
        <p:spPr>
          <a:xfrm>
            <a:off x="751457" y="2650510"/>
            <a:ext cx="77704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节点的度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：一个节点含有的子节点的个数称为该节点的度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树的度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：一棵树中，最大的节点的度称为树的度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叶节点或终端节点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：度为零的节点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父亲节点或父节点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：若一个节点含有子节点，则这个节点称为其子节点的父节点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孩子节点或子节点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：一个节点含有的子树的根节点称为该节点的子节点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兄弟节点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：具有相同父节点的节点互称为兄弟节点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节点的层次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：从根开始定义起，根为第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层，根的子节点为第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层，以此类推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树的高度或深度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：树中节点的最大层次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堂兄弟节点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：父节点在同一层的节点互为堂兄弟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节点的祖先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：从根到该节点所经分支上的所有节点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子孙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：以某节点为根的子树中任一节点都称为该节点的子孙</a:t>
            </a:r>
          </a:p>
          <a:p>
            <a:r>
              <a:rPr lang="zh-CN" altLang="en-US" sz="1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森林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：由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m&gt;=0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棵互不相交的树的集合称为森林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5C91D-8D88-A447-9056-89E3F0DA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876" y="869136"/>
            <a:ext cx="2664296" cy="2052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8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1C6595-999A-1543-80D7-CDA61156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41CB3-CFC2-954A-8467-E220136B773D}"/>
              </a:ext>
            </a:extLst>
          </p:cNvPr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3BD66B-B645-0A4A-84B2-3AEA194A3384}"/>
              </a:ext>
            </a:extLst>
          </p:cNvPr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34AAA216-D336-E14B-81A1-9876E476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334942-E0E2-F94A-A800-1642C20D84B4}"/>
              </a:ext>
            </a:extLst>
          </p:cNvPr>
          <p:cNvSpPr txBox="1"/>
          <p:nvPr/>
        </p:nvSpPr>
        <p:spPr>
          <a:xfrm>
            <a:off x="3635896" y="1590408"/>
            <a:ext cx="4031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tree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就是一种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非线性结构</a:t>
            </a:r>
            <a:endParaRPr lang="en-US" altLang="zh-CN" sz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树的特点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①每个节点有零个或多个子节点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②没有父节点的节点称为根节点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③每一个非根节点有且只有一个父节点</a:t>
            </a:r>
          </a:p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④除了根节点外，每个子节点可以分为多个不相交的子树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318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Contents</a:t>
            </a: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851920" y="756855"/>
            <a:ext cx="4319588" cy="347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树的概念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树的种类及存储</a:t>
            </a:r>
            <a:endParaRPr lang="en-US" altLang="zh-CN" sz="1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树的应用场景</a:t>
            </a:r>
            <a:r>
              <a:rPr lang="en-US" altLang="zh-CN" sz="1400" dirty="0">
                <a:latin typeface="微软雅黑" charset="-122"/>
                <a:ea typeface="微软雅黑" charset="-122"/>
              </a:rPr>
              <a:t>_</a:t>
            </a:r>
            <a:r>
              <a:rPr lang="zh-CN" altLang="en-US" sz="1400" dirty="0">
                <a:latin typeface="微软雅黑" charset="-122"/>
                <a:ea typeface="微软雅黑" charset="-122"/>
              </a:rPr>
              <a:t>数据库索引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二叉树的概念和性质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二叉树的广度优先遍历实现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二叉树的三种深度优先遍历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u"/>
              <a:tabLst/>
              <a:defRPr/>
            </a:pPr>
            <a:r>
              <a:rPr lang="zh-CN" altLang="en-US" sz="1400" dirty="0">
                <a:latin typeface="微软雅黑" charset="-122"/>
                <a:ea typeface="微软雅黑" charset="-122"/>
              </a:rPr>
              <a:t>二叉树由遍历结果反推二叉树的结构</a:t>
            </a:r>
            <a:endParaRPr lang="en-US" altLang="zh-CN" sz="14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88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>
            <a:extLst>
              <a:ext uri="{FF2B5EF4-FFF2-40B4-BE49-F238E27FC236}">
                <a16:creationId xmlns:a16="http://schemas.microsoft.com/office/drawing/2014/main" id="{ECA5DB85-4D1B-F94E-AE38-EC001B4A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379A152-73CE-0C4D-A65E-21005E5A9657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B796E08-29D5-3E45-AE6E-09295A5E0AAA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7F08FF3-A491-9841-8E3E-55FCE5A6AFA8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A61C9820-4E47-E048-BEA5-E766D7E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F0566F-C64E-D14B-B78A-20E6536C3895}"/>
              </a:ext>
            </a:extLst>
          </p:cNvPr>
          <p:cNvSpPr/>
          <p:nvPr/>
        </p:nvSpPr>
        <p:spPr>
          <a:xfrm>
            <a:off x="3959225" y="2066564"/>
            <a:ext cx="2327881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charset="2"/>
              <a:buChar char="u"/>
            </a:pPr>
            <a:r>
              <a:rPr lang="zh-CN" altLang="en-US" dirty="0">
                <a:latin typeface="微软雅黑" charset="-122"/>
                <a:ea typeface="微软雅黑" charset="-122"/>
              </a:rPr>
              <a:t> 知道二叉树的特点</a:t>
            </a:r>
            <a:endParaRPr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01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charset="-122"/>
                <a:ea typeface="微软雅黑" charset="-122"/>
              </a:rPr>
              <a:t>树的种类及存储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9CBC90-A5CC-524F-8690-D44C5C31EED8}"/>
              </a:ext>
            </a:extLst>
          </p:cNvPr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树的种类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CB2D34-6F2A-AC42-8257-BCCD55F7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491630"/>
            <a:ext cx="2376264" cy="2249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EBD904-E61A-9049-849B-40E2DA19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539034"/>
            <a:ext cx="2792548" cy="2155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82AE52-609B-6049-9712-CA3080FEA2E5}"/>
              </a:ext>
            </a:extLst>
          </p:cNvPr>
          <p:cNvSpPr txBox="1"/>
          <p:nvPr/>
        </p:nvSpPr>
        <p:spPr>
          <a:xfrm>
            <a:off x="854359" y="4415221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不同种类的树有不同的作用</a:t>
            </a:r>
          </a:p>
        </p:txBody>
      </p:sp>
    </p:spTree>
    <p:extLst>
      <p:ext uri="{BB962C8B-B14F-4D97-AF65-F5344CB8AC3E}">
        <p14:creationId xmlns:p14="http://schemas.microsoft.com/office/powerpoint/2010/main" val="14930521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 fontAlgn="auto">
          <a:spcBef>
            <a:spcPts val="0"/>
          </a:spcBef>
          <a:spcAft>
            <a:spcPts val="0"/>
          </a:spcAft>
          <a:defRPr kumimoji="1" sz="1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49717</TotalTime>
  <Words>2471</Words>
  <Application>Microsoft Macintosh PowerPoint</Application>
  <PresentationFormat>全屏显示(16:9)</PresentationFormat>
  <Paragraphs>363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黑体</vt:lpstr>
      <vt:lpstr>宋体</vt:lpstr>
      <vt:lpstr>微软雅黑</vt:lpstr>
      <vt:lpstr>微软雅黑</vt:lpstr>
      <vt:lpstr>Segoe UI</vt:lpstr>
      <vt:lpstr>Arial</vt:lpstr>
      <vt:lpstr>Calibri</vt:lpstr>
      <vt:lpstr>Wingdings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1018</cp:revision>
  <dcterms:created xsi:type="dcterms:W3CDTF">2015-06-29T07:19:00Z</dcterms:created>
  <dcterms:modified xsi:type="dcterms:W3CDTF">2020-01-12T17:05:41Z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